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88163" cy="10020300"/>
  <p:embeddedFontLst>
    <p:embeddedFont>
      <p:font typeface="Calibri" pitchFamily="34" charset="0"/>
      <p:regular r:id="rId23"/>
      <p:bold r:id="rId24"/>
      <p:italic r:id="rId25"/>
      <p:boldItalic r:id="rId26"/>
    </p:embeddedFont>
    <p:embeddedFont>
      <p:font typeface="Corsiva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84871" cy="501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287" rIns="96600" bIns="48287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901698" y="0"/>
            <a:ext cx="2984871" cy="501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287" rIns="96600" bIns="48287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939800" y="750888"/>
            <a:ext cx="500856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287" rIns="96600" bIns="48287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517546"/>
            <a:ext cx="2984871" cy="501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287" rIns="96600" bIns="48287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287" rIns="96600" bIns="48287" anchor="b" anchorCtr="0">
            <a:noAutofit/>
          </a:bodyPr>
          <a:lstStyle/>
          <a:p>
            <a:pPr algn="r"/>
            <a:fld id="{00000000-1234-1234-1234-123412341234}" type="slidenum">
              <a:rPr lang="ru-RU" sz="13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‹#›</a:t>
            </a:fld>
            <a:endParaRPr lang="ru-RU"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0817774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287" rIns="96600" bIns="48287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287" rIns="96600" bIns="48287" anchor="b" anchorCtr="0">
            <a:noAutofit/>
          </a:bodyPr>
          <a:lstStyle/>
          <a:p>
            <a:pPr algn="r"/>
            <a:fld id="{00000000-1234-1234-1234-123412341234}" type="slidenum">
              <a:rPr lang="ru-RU"/>
              <a:pPr algn="r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0:notes"/>
          <p:cNvSpPr txBox="1">
            <a:spLocks noGrp="1"/>
          </p:cNvSpPr>
          <p:nvPr>
            <p:ph type="body" idx="1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spcFirstLastPara="1" wrap="square" lIns="96600" tIns="48287" rIns="96600" bIns="48287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164" name="Google Shape;16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1:notes"/>
          <p:cNvSpPr txBox="1">
            <a:spLocks noGrp="1"/>
          </p:cNvSpPr>
          <p:nvPr>
            <p:ph type="body" idx="1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spcFirstLastPara="1" wrap="square" lIns="96600" tIns="48287" rIns="96600" bIns="48287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176" name="Google Shape;17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2:notes"/>
          <p:cNvSpPr txBox="1">
            <a:spLocks noGrp="1"/>
          </p:cNvSpPr>
          <p:nvPr>
            <p:ph type="body" idx="1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spcFirstLastPara="1" wrap="square" lIns="96600" tIns="48287" rIns="96600" bIns="48287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185" name="Google Shape;18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3:notes"/>
          <p:cNvSpPr txBox="1">
            <a:spLocks noGrp="1"/>
          </p:cNvSpPr>
          <p:nvPr>
            <p:ph type="body" idx="1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spcFirstLastPara="1" wrap="square" lIns="96600" tIns="48287" rIns="96600" bIns="48287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192" name="Google Shape;19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4:notes"/>
          <p:cNvSpPr txBox="1">
            <a:spLocks noGrp="1"/>
          </p:cNvSpPr>
          <p:nvPr>
            <p:ph type="body" idx="1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spcFirstLastPara="1" wrap="square" lIns="96600" tIns="48287" rIns="96600" bIns="48287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200" name="Google Shape;20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5:notes"/>
          <p:cNvSpPr txBox="1">
            <a:spLocks noGrp="1"/>
          </p:cNvSpPr>
          <p:nvPr>
            <p:ph type="body" idx="1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spcFirstLastPara="1" wrap="square" lIns="96600" tIns="48287" rIns="96600" bIns="48287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208" name="Google Shape;20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6:notes"/>
          <p:cNvSpPr txBox="1">
            <a:spLocks noGrp="1"/>
          </p:cNvSpPr>
          <p:nvPr>
            <p:ph type="body" idx="1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spcFirstLastPara="1" wrap="square" lIns="96600" tIns="48287" rIns="96600" bIns="48287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216" name="Google Shape;21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7:notes"/>
          <p:cNvSpPr txBox="1">
            <a:spLocks noGrp="1"/>
          </p:cNvSpPr>
          <p:nvPr>
            <p:ph type="body" idx="1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spcFirstLastPara="1" wrap="square" lIns="96600" tIns="48287" rIns="96600" bIns="48287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224" name="Google Shape;22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8:notes"/>
          <p:cNvSpPr txBox="1">
            <a:spLocks noGrp="1"/>
          </p:cNvSpPr>
          <p:nvPr>
            <p:ph type="body" idx="1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spcFirstLastPara="1" wrap="square" lIns="96600" tIns="48287" rIns="96600" bIns="48287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233" name="Google Shape;23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9:notes"/>
          <p:cNvSpPr txBox="1">
            <a:spLocks noGrp="1"/>
          </p:cNvSpPr>
          <p:nvPr>
            <p:ph type="body" idx="1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spcFirstLastPara="1" wrap="square" lIns="96600" tIns="48287" rIns="96600" bIns="48287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242" name="Google Shape;242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 txBox="1">
            <a:spLocks noGrp="1"/>
          </p:cNvSpPr>
          <p:nvPr>
            <p:ph type="body" idx="1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spcFirstLastPara="1" wrap="square" lIns="96600" tIns="48287" rIns="96600" bIns="48287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98" name="Google Shape;9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0:notes"/>
          <p:cNvSpPr txBox="1">
            <a:spLocks noGrp="1"/>
          </p:cNvSpPr>
          <p:nvPr>
            <p:ph type="body" idx="1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spcFirstLastPara="1" wrap="square" lIns="96600" tIns="48287" rIns="96600" bIns="48287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250" name="Google Shape;250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/>
          <p:cNvSpPr txBox="1">
            <a:spLocks noGrp="1"/>
          </p:cNvSpPr>
          <p:nvPr>
            <p:ph type="body" idx="1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spcFirstLastPara="1" wrap="square" lIns="96600" tIns="48287" rIns="96600" bIns="48287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104" name="Google Shape;10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:notes"/>
          <p:cNvSpPr txBox="1">
            <a:spLocks noGrp="1"/>
          </p:cNvSpPr>
          <p:nvPr>
            <p:ph type="body" idx="1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spcFirstLastPara="1" wrap="square" lIns="96600" tIns="48287" rIns="96600" bIns="48287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110" name="Google Shape;11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:notes"/>
          <p:cNvSpPr txBox="1">
            <a:spLocks noGrp="1"/>
          </p:cNvSpPr>
          <p:nvPr>
            <p:ph type="body" idx="1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spcFirstLastPara="1" wrap="square" lIns="96600" tIns="48287" rIns="96600" bIns="48287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118" name="Google Shape;11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6:notes"/>
          <p:cNvSpPr txBox="1">
            <a:spLocks noGrp="1"/>
          </p:cNvSpPr>
          <p:nvPr>
            <p:ph type="body" idx="1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spcFirstLastPara="1" wrap="square" lIns="96600" tIns="48287" rIns="96600" bIns="48287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126" name="Google Shape;12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7:notes"/>
          <p:cNvSpPr txBox="1">
            <a:spLocks noGrp="1"/>
          </p:cNvSpPr>
          <p:nvPr>
            <p:ph type="body" idx="1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spcFirstLastPara="1" wrap="square" lIns="96600" tIns="48287" rIns="96600" bIns="48287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134" name="Google Shape;13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8:notes"/>
          <p:cNvSpPr txBox="1">
            <a:spLocks noGrp="1"/>
          </p:cNvSpPr>
          <p:nvPr>
            <p:ph type="body" idx="1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spcFirstLastPara="1" wrap="square" lIns="96600" tIns="48287" rIns="96600" bIns="48287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144" name="Google Shape;14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9:notes"/>
          <p:cNvSpPr txBox="1">
            <a:spLocks noGrp="1"/>
          </p:cNvSpPr>
          <p:nvPr>
            <p:ph type="body" idx="1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spcFirstLastPara="1" wrap="square" lIns="96600" tIns="48287" rIns="96600" bIns="48287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155" name="Google Shape;15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89803"/>
          </a:srgbClr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4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3"/>
          <p:cNvSpPr txBox="1">
            <a:spLocks noGrp="1"/>
          </p:cNvSpPr>
          <p:nvPr>
            <p:ph type="ctrTitle"/>
          </p:nvPr>
        </p:nvSpPr>
        <p:spPr>
          <a:xfrm>
            <a:off x="2643174" y="285728"/>
            <a:ext cx="5815026" cy="3643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600"/>
              <a:buFont typeface="Calibri"/>
              <a:buNone/>
            </a:pPr>
            <a:r>
              <a:rPr lang="ru-RU" sz="3600" b="1" dirty="0" smtClean="0">
                <a:solidFill>
                  <a:srgbClr val="C00000"/>
                </a:solidFill>
              </a:rPr>
              <a:t>Проект в группе </a:t>
            </a:r>
            <a:r>
              <a:rPr lang="ru-RU" sz="3600" b="1" dirty="0" smtClean="0">
                <a:solidFill>
                  <a:srgbClr val="C00000"/>
                </a:solidFill>
              </a:rPr>
              <a:t>«</a:t>
            </a:r>
            <a:r>
              <a:rPr lang="ru-RU" sz="3600" b="1" dirty="0" smtClean="0">
                <a:solidFill>
                  <a:srgbClr val="C00000"/>
                </a:solidFill>
              </a:rPr>
              <a:t>Пчел</a:t>
            </a:r>
            <a:r>
              <a:rPr lang="ru-RU" sz="3600" b="1" dirty="0" smtClean="0">
                <a:solidFill>
                  <a:srgbClr val="C00000"/>
                </a:solidFill>
              </a:rPr>
              <a:t>ка</a:t>
            </a:r>
            <a:r>
              <a:rPr lang="ru-RU" sz="3600" b="1" dirty="0">
                <a:solidFill>
                  <a:srgbClr val="C00000"/>
                </a:solidFill>
              </a:rPr>
              <a:t>» по теме:</a:t>
            </a:r>
            <a:br>
              <a:rPr lang="ru-RU" sz="3600" b="1" dirty="0">
                <a:solidFill>
                  <a:srgbClr val="C00000"/>
                </a:solidFill>
              </a:rPr>
            </a:br>
            <a:r>
              <a:rPr lang="ru-RU" sz="3600" b="1" dirty="0">
                <a:solidFill>
                  <a:srgbClr val="C00000"/>
                </a:solidFill>
              </a:rPr>
              <a:t> «Чак-Чак»</a:t>
            </a:r>
            <a:br>
              <a:rPr lang="ru-RU" sz="3600" b="1" dirty="0">
                <a:solidFill>
                  <a:srgbClr val="C00000"/>
                </a:solidFill>
              </a:rPr>
            </a:br>
            <a:r>
              <a:rPr lang="ru-RU" sz="3600" b="1" dirty="0">
                <a:solidFill>
                  <a:srgbClr val="C00000"/>
                </a:solidFill>
              </a:rPr>
              <a:t>традиционное блюдо башкир. </a:t>
            </a:r>
            <a:endParaRPr sz="3600" b="1" dirty="0">
              <a:solidFill>
                <a:srgbClr val="C00000"/>
              </a:solidFill>
            </a:endParaRPr>
          </a:p>
        </p:txBody>
      </p:sp>
      <p:cxnSp>
        <p:nvCxnSpPr>
          <p:cNvPr id="90" name="Google Shape;90;p13"/>
          <p:cNvCxnSpPr/>
          <p:nvPr/>
        </p:nvCxnSpPr>
        <p:spPr>
          <a:xfrm>
            <a:off x="285720" y="214290"/>
            <a:ext cx="8501122" cy="0"/>
          </a:xfrm>
          <a:prstGeom prst="straightConnector1">
            <a:avLst/>
          </a:prstGeom>
          <a:noFill/>
          <a:ln w="571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1" name="Google Shape;91;p13"/>
          <p:cNvCxnSpPr/>
          <p:nvPr/>
        </p:nvCxnSpPr>
        <p:spPr>
          <a:xfrm rot="5400000">
            <a:off x="5536413" y="3464719"/>
            <a:ext cx="6500858" cy="0"/>
          </a:xfrm>
          <a:prstGeom prst="straightConnector1">
            <a:avLst/>
          </a:prstGeom>
          <a:noFill/>
          <a:ln w="571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2" name="Google Shape;92;p13"/>
          <p:cNvCxnSpPr/>
          <p:nvPr/>
        </p:nvCxnSpPr>
        <p:spPr>
          <a:xfrm rot="10800000">
            <a:off x="285720" y="6715148"/>
            <a:ext cx="8501122" cy="0"/>
          </a:xfrm>
          <a:prstGeom prst="straightConnector1">
            <a:avLst/>
          </a:prstGeom>
          <a:noFill/>
          <a:ln w="571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93" name="Google Shape;93;p13" descr="заглавная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5720" y="357166"/>
            <a:ext cx="2123866" cy="621510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4" name="Google Shape;94;p13"/>
          <p:cNvCxnSpPr/>
          <p:nvPr/>
        </p:nvCxnSpPr>
        <p:spPr>
          <a:xfrm rot="5400000">
            <a:off x="-2964709" y="3464719"/>
            <a:ext cx="6500858" cy="0"/>
          </a:xfrm>
          <a:prstGeom prst="straightConnector1">
            <a:avLst/>
          </a:prstGeom>
          <a:noFill/>
          <a:ln w="571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5" name="Google Shape;95;p13"/>
          <p:cNvSpPr txBox="1">
            <a:spLocks noGrp="1"/>
          </p:cNvSpPr>
          <p:nvPr>
            <p:ph type="subTitle" idx="1"/>
          </p:nvPr>
        </p:nvSpPr>
        <p:spPr>
          <a:xfrm>
            <a:off x="2483768" y="4143380"/>
            <a:ext cx="6217326" cy="1062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rPr lang="ru-RU" dirty="0"/>
              <a:t>          </a:t>
            </a:r>
            <a:r>
              <a:rPr lang="ru-RU" sz="3000" b="1" i="1" dirty="0" err="1" smtClean="0">
                <a:solidFill>
                  <a:srgbClr val="C00000"/>
                </a:solidFill>
              </a:rPr>
              <a:t>Воспитатель:</a:t>
            </a:r>
            <a:r>
              <a:rPr lang="ru-RU" sz="3000" b="1" i="1" dirty="0" err="1" smtClean="0">
                <a:solidFill>
                  <a:srgbClr val="C00000"/>
                </a:solidFill>
              </a:rPr>
              <a:t>Усманова</a:t>
            </a:r>
            <a:r>
              <a:rPr lang="ru-RU" sz="3000" b="1" i="1" dirty="0" smtClean="0">
                <a:solidFill>
                  <a:srgbClr val="C00000"/>
                </a:solidFill>
              </a:rPr>
              <a:t> Д.Д.</a:t>
            </a:r>
            <a:endParaRPr lang="ru-RU" sz="3000" dirty="0">
              <a:solidFill>
                <a:srgbClr val="C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endParaRPr lang="ru-RU" sz="3000" dirty="0">
              <a:solidFill>
                <a:srgbClr val="C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endParaRPr lang="ru-RU" sz="3000" dirty="0">
              <a:solidFill>
                <a:srgbClr val="C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endParaRPr lang="ru-RU" sz="3000" dirty="0">
              <a:solidFill>
                <a:srgbClr val="C00000"/>
              </a:solidFill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rPr lang="ru-RU" sz="3000" dirty="0" smtClean="0">
                <a:solidFill>
                  <a:srgbClr val="C00000"/>
                </a:solidFill>
              </a:rPr>
              <a:t> </a:t>
            </a:r>
            <a:r>
              <a:rPr lang="ru-RU" sz="3000" dirty="0" smtClean="0">
                <a:solidFill>
                  <a:srgbClr val="C00000"/>
                </a:solidFill>
              </a:rPr>
              <a:t>2024г.</a:t>
            </a:r>
            <a:endParaRPr sz="3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2"/>
          <p:cNvSpPr txBox="1">
            <a:spLocks noGrp="1"/>
          </p:cNvSpPr>
          <p:nvPr>
            <p:ph type="title"/>
          </p:nvPr>
        </p:nvSpPr>
        <p:spPr>
          <a:xfrm>
            <a:off x="500002" y="214290"/>
            <a:ext cx="8643998" cy="1000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Arial"/>
              <a:buNone/>
            </a:pPr>
            <a:r>
              <a:rPr lang="ru-RU" i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Чак-чак - восточная сладость</a:t>
            </a:r>
            <a:endParaRPr i="1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7" name="Google Shape;167;p22" descr="95467862_1441198763018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928662" y="1214422"/>
            <a:ext cx="2616135" cy="2000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2" descr="eeefd1254df7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5400000">
            <a:off x="-2928982" y="3143264"/>
            <a:ext cx="6858001" cy="571473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2"/>
          <p:cNvSpPr txBox="1"/>
          <p:nvPr/>
        </p:nvSpPr>
        <p:spPr>
          <a:xfrm>
            <a:off x="4500530" y="4643446"/>
            <a:ext cx="4643470" cy="1785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0" name="Google Shape;170;p22" descr="dsc05954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714744" y="2428868"/>
            <a:ext cx="2000264" cy="30718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22" descr="kazanskii_chak_chak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86446" y="1214422"/>
            <a:ext cx="3078957" cy="2052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22" descr="d09fd180d0bed0b1d183d0b5d0bc-d187d0b0d0ba-d187d0b0d0ba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00100" y="4572008"/>
            <a:ext cx="2643179" cy="1982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2" descr="1565165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072198" y="4390556"/>
            <a:ext cx="2786082" cy="21452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3"/>
          <p:cNvSpPr txBox="1">
            <a:spLocks noGrp="1"/>
          </p:cNvSpPr>
          <p:nvPr>
            <p:ph type="title"/>
          </p:nvPr>
        </p:nvSpPr>
        <p:spPr>
          <a:xfrm>
            <a:off x="755576" y="548680"/>
            <a:ext cx="8643998" cy="1000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Calibri"/>
              <a:buNone/>
            </a:pPr>
            <a:r>
              <a:rPr lang="ru-RU" b="1" i="1" dirty="0">
                <a:solidFill>
                  <a:srgbClr val="FF0000"/>
                </a:solidFill>
              </a:rPr>
              <a:t>Вот как мы будем делать «Чак-Чак», даже очень легко</a:t>
            </a:r>
            <a:endParaRPr b="1" i="1" dirty="0">
              <a:solidFill>
                <a:srgbClr val="FF0000"/>
              </a:solidFill>
            </a:endParaRPr>
          </a:p>
        </p:txBody>
      </p:sp>
      <p:sp>
        <p:nvSpPr>
          <p:cNvPr id="179" name="Google Shape;179;p23"/>
          <p:cNvSpPr txBox="1">
            <a:spLocks noGrp="1"/>
          </p:cNvSpPr>
          <p:nvPr>
            <p:ph type="body" idx="1"/>
          </p:nvPr>
        </p:nvSpPr>
        <p:spPr>
          <a:xfrm>
            <a:off x="1000100" y="2357430"/>
            <a:ext cx="3286148" cy="40005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720"/>
              <a:buChar char="•"/>
            </a:pPr>
            <a:r>
              <a:rPr lang="ru-RU" sz="2720" b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Нам понадобится для  теста: </a:t>
            </a:r>
            <a:br>
              <a:rPr lang="ru-RU" sz="2720" b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2720" b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                     </a:t>
            </a:r>
            <a:endParaRPr sz="2720" b="1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Clr>
                <a:srgbClr val="244061"/>
              </a:buClr>
              <a:buSzPts val="2720"/>
              <a:buChar char="•"/>
            </a:pPr>
            <a:r>
              <a:rPr lang="ru-RU" sz="2720" b="1" i="1">
                <a:solidFill>
                  <a:srgbClr val="244061"/>
                </a:solidFill>
                <a:latin typeface="Arial"/>
                <a:ea typeface="Arial"/>
                <a:cs typeface="Arial"/>
                <a:sym typeface="Arial"/>
              </a:rPr>
              <a:t>4 яйца, мука, соль</a:t>
            </a:r>
            <a:r>
              <a:rPr lang="ru-RU" sz="2720" b="1">
                <a:solidFill>
                  <a:srgbClr val="24406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720" b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2720" b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2720" b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                              </a:t>
            </a:r>
            <a:endParaRPr sz="2720" b="1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Clr>
                <a:srgbClr val="7030A0"/>
              </a:buClr>
              <a:buSzPts val="2720"/>
              <a:buChar char="•"/>
            </a:pPr>
            <a:r>
              <a:rPr lang="ru-RU" sz="2720" b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 для сиропа: </a:t>
            </a:r>
            <a:br>
              <a:rPr lang="ru-RU" sz="2720" b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2720" b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                                  </a:t>
            </a:r>
            <a:endParaRPr sz="2720" b="1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Clr>
                <a:srgbClr val="244061"/>
              </a:buClr>
              <a:buSzPts val="2720"/>
              <a:buChar char="•"/>
            </a:pPr>
            <a:r>
              <a:rPr lang="ru-RU" sz="2720" b="1" i="1">
                <a:solidFill>
                  <a:srgbClr val="244061"/>
                </a:solidFill>
                <a:latin typeface="Arial"/>
                <a:ea typeface="Arial"/>
                <a:cs typeface="Arial"/>
                <a:sym typeface="Arial"/>
              </a:rPr>
              <a:t>150г  меда +150 г сахара</a:t>
            </a:r>
            <a:r>
              <a:rPr lang="ru-RU" sz="2720" b="1">
                <a:solidFill>
                  <a:srgbClr val="24406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720" b="1">
              <a:solidFill>
                <a:srgbClr val="24406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170180" algn="l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ts val="2720"/>
              <a:buNone/>
            </a:pPr>
            <a:endParaRPr sz="2720"/>
          </a:p>
        </p:txBody>
      </p:sp>
      <p:pic>
        <p:nvPicPr>
          <p:cNvPr id="180" name="Google Shape;180;p23" descr="eeefd1254df7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>
            <a:off x="-2928982" y="3143264"/>
            <a:ext cx="6858001" cy="571473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23"/>
          <p:cNvSpPr txBox="1"/>
          <p:nvPr/>
        </p:nvSpPr>
        <p:spPr>
          <a:xfrm>
            <a:off x="4500530" y="4643446"/>
            <a:ext cx="4643470" cy="1785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44061"/>
              </a:buClr>
              <a:buSzPts val="2480"/>
              <a:buFont typeface="Arial"/>
              <a:buChar char="•"/>
            </a:pPr>
            <a:r>
              <a:rPr lang="ru-RU" sz="2480" b="1" i="0" u="none" strike="noStrike" cap="none">
                <a:solidFill>
                  <a:srgbClr val="244061"/>
                </a:solidFill>
                <a:latin typeface="Arial"/>
                <a:ea typeface="Arial"/>
                <a:cs typeface="Arial"/>
                <a:sym typeface="Arial"/>
              </a:rPr>
              <a:t>Выпустить в посуду сырье, яйца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96"/>
              </a:spcBef>
              <a:spcAft>
                <a:spcPts val="0"/>
              </a:spcAft>
              <a:buClr>
                <a:srgbClr val="244061"/>
              </a:buClr>
              <a:buSzPts val="2480"/>
              <a:buFont typeface="Arial"/>
              <a:buChar char="•"/>
            </a:pPr>
            <a:r>
              <a:rPr lang="ru-RU" sz="2480" b="1">
                <a:solidFill>
                  <a:srgbClr val="244061"/>
                </a:solidFill>
                <a:latin typeface="Arial"/>
                <a:ea typeface="Arial"/>
                <a:cs typeface="Arial"/>
                <a:sym typeface="Arial"/>
              </a:rPr>
              <a:t>Яйца взбить до образования обильной пенки.</a:t>
            </a:r>
            <a:endParaRPr sz="2480" b="1" i="0" u="none" strike="noStrike" cap="none">
              <a:solidFill>
                <a:srgbClr val="24406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185420" algn="l" rtl="0">
              <a:lnSpc>
                <a:spcPct val="80000"/>
              </a:lnSpc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ts val="2480"/>
              <a:buFont typeface="Arial"/>
              <a:buNone/>
            </a:pPr>
            <a:endParaRPr sz="248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2" name="Google Shape;182;p23" descr="P10100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86380" y="2214554"/>
            <a:ext cx="3000396" cy="22359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4"/>
          <p:cNvSpPr txBox="1">
            <a:spLocks noGrp="1"/>
          </p:cNvSpPr>
          <p:nvPr>
            <p:ph type="body" idx="1"/>
          </p:nvPr>
        </p:nvSpPr>
        <p:spPr>
          <a:xfrm>
            <a:off x="914400" y="642918"/>
            <a:ext cx="7300938" cy="5000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244061"/>
              </a:buClr>
              <a:buSzPts val="4400"/>
              <a:buNone/>
            </a:pPr>
            <a:r>
              <a:rPr lang="ru-RU" sz="4400">
                <a:solidFill>
                  <a:srgbClr val="244061"/>
                </a:solidFill>
                <a:latin typeface="Arial"/>
                <a:ea typeface="Arial"/>
                <a:cs typeface="Arial"/>
                <a:sym typeface="Arial"/>
              </a:rPr>
              <a:t>1.Высыпать муку</a:t>
            </a:r>
            <a:endParaRPr/>
          </a:p>
          <a:p>
            <a:pPr marL="342900" lvl="0" indent="-342900" algn="l" rtl="0">
              <a:spcBef>
                <a:spcPts val="880"/>
              </a:spcBef>
              <a:spcAft>
                <a:spcPts val="0"/>
              </a:spcAft>
              <a:buClr>
                <a:srgbClr val="244061"/>
              </a:buClr>
              <a:buSzPts val="4400"/>
              <a:buNone/>
            </a:pPr>
            <a:r>
              <a:rPr lang="ru-RU" sz="4400">
                <a:solidFill>
                  <a:srgbClr val="244061"/>
                </a:solidFill>
                <a:latin typeface="Arial"/>
                <a:ea typeface="Arial"/>
                <a:cs typeface="Arial"/>
                <a:sym typeface="Arial"/>
              </a:rPr>
              <a:t>и замесить </a:t>
            </a:r>
            <a:endParaRPr/>
          </a:p>
          <a:p>
            <a:pPr marL="342900" lvl="0" indent="-342900" algn="l" rtl="0">
              <a:spcBef>
                <a:spcPts val="880"/>
              </a:spcBef>
              <a:spcAft>
                <a:spcPts val="0"/>
              </a:spcAft>
              <a:buClr>
                <a:srgbClr val="244061"/>
              </a:buClr>
              <a:buSzPts val="4400"/>
              <a:buNone/>
            </a:pPr>
            <a:r>
              <a:rPr lang="ru-RU" sz="4400">
                <a:solidFill>
                  <a:srgbClr val="244061"/>
                </a:solidFill>
                <a:latin typeface="Arial"/>
                <a:ea typeface="Arial"/>
                <a:cs typeface="Arial"/>
                <a:sym typeface="Arial"/>
              </a:rPr>
              <a:t>мягкое </a:t>
            </a:r>
            <a:endParaRPr/>
          </a:p>
          <a:p>
            <a:pPr marL="342900" lvl="0" indent="-342900" algn="l" rtl="0">
              <a:spcBef>
                <a:spcPts val="880"/>
              </a:spcBef>
              <a:spcAft>
                <a:spcPts val="0"/>
              </a:spcAft>
              <a:buClr>
                <a:srgbClr val="244061"/>
              </a:buClr>
              <a:buSzPts val="4400"/>
              <a:buNone/>
            </a:pPr>
            <a:r>
              <a:rPr lang="ru-RU" sz="4400">
                <a:solidFill>
                  <a:srgbClr val="244061"/>
                </a:solidFill>
                <a:latin typeface="Arial"/>
                <a:ea typeface="Arial"/>
                <a:cs typeface="Arial"/>
                <a:sym typeface="Arial"/>
              </a:rPr>
              <a:t>тесто.</a:t>
            </a:r>
            <a:endParaRPr sz="4400">
              <a:solidFill>
                <a:srgbClr val="24406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8" name="Google Shape;188;p24" descr="eeefd1254df7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>
            <a:off x="-2928982" y="3143264"/>
            <a:ext cx="6858001" cy="571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24" descr="http://www.vseblyuda.ru/files/thumb_17371_step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83968" y="1700808"/>
            <a:ext cx="4176464" cy="32377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5"/>
          <p:cNvSpPr txBox="1">
            <a:spLocks noGrp="1"/>
          </p:cNvSpPr>
          <p:nvPr>
            <p:ph type="title"/>
          </p:nvPr>
        </p:nvSpPr>
        <p:spPr>
          <a:xfrm>
            <a:off x="785786" y="-500090"/>
            <a:ext cx="8358214" cy="3440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244061"/>
              </a:buClr>
              <a:buSzPts val="3600"/>
              <a:buFont typeface="Arial"/>
              <a:buNone/>
            </a:pPr>
            <a:r>
              <a:rPr lang="ru-RU" sz="3600">
                <a:solidFill>
                  <a:srgbClr val="244061"/>
                </a:solidFill>
                <a:latin typeface="Arial"/>
                <a:ea typeface="Arial"/>
                <a:cs typeface="Arial"/>
                <a:sym typeface="Arial"/>
              </a:rPr>
              <a:t>2.Начинаем его раскатывать толщиной 2 – 3 мм, </a:t>
            </a:r>
            <a:br>
              <a:rPr lang="ru-RU" sz="3600">
                <a:solidFill>
                  <a:srgbClr val="24406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3600">
                <a:solidFill>
                  <a:srgbClr val="244061"/>
                </a:solidFill>
                <a:latin typeface="Arial"/>
                <a:ea typeface="Arial"/>
                <a:cs typeface="Arial"/>
                <a:sym typeface="Arial"/>
              </a:rPr>
              <a:t>тесто послушное, мягкое. </a:t>
            </a:r>
            <a:r>
              <a:rPr lang="ru-RU" sz="4000" b="1">
                <a:solidFill>
                  <a:srgbClr val="24406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4000" b="1">
                <a:solidFill>
                  <a:srgbClr val="244061"/>
                </a:solidFill>
                <a:latin typeface="Arial"/>
                <a:ea typeface="Arial"/>
                <a:cs typeface="Arial"/>
                <a:sym typeface="Arial"/>
              </a:rPr>
            </a:br>
            <a:endParaRPr sz="4000">
              <a:solidFill>
                <a:srgbClr val="244061"/>
              </a:solidFill>
            </a:endParaRPr>
          </a:p>
        </p:txBody>
      </p:sp>
      <p:pic>
        <p:nvPicPr>
          <p:cNvPr id="195" name="Google Shape;195;p25" descr="eeefd1254df7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>
            <a:off x="-2928982" y="3143264"/>
            <a:ext cx="6858001" cy="571473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25"/>
          <p:cNvSpPr txBox="1">
            <a:spLocks noGrp="1"/>
          </p:cNvSpPr>
          <p:nvPr>
            <p:ph type="body" idx="1"/>
          </p:nvPr>
        </p:nvSpPr>
        <p:spPr>
          <a:xfrm flipH="1">
            <a:off x="8927976" y="6497961"/>
            <a:ext cx="216024" cy="360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20066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</a:pPr>
            <a:endParaRPr sz="2240"/>
          </a:p>
        </p:txBody>
      </p:sp>
      <p:pic>
        <p:nvPicPr>
          <p:cNvPr id="197" name="Google Shape;197;p25" descr="http://www.allwomens.ru/uploads/files/recipes/20130912/nesladkoe-drozhzhevoe-testo-na-syvorotke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91680" y="1700808"/>
            <a:ext cx="5715000" cy="381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6"/>
          <p:cNvSpPr txBox="1">
            <a:spLocks noGrp="1"/>
          </p:cNvSpPr>
          <p:nvPr>
            <p:ph type="title"/>
          </p:nvPr>
        </p:nvSpPr>
        <p:spPr>
          <a:xfrm>
            <a:off x="857224" y="785794"/>
            <a:ext cx="4071966" cy="2071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244061"/>
              </a:buClr>
              <a:buSzPts val="3959"/>
              <a:buFont typeface="Arial"/>
              <a:buNone/>
            </a:pPr>
            <a:r>
              <a:rPr lang="ru-RU" sz="3959" b="1">
                <a:solidFill>
                  <a:srgbClr val="244061"/>
                </a:solidFill>
                <a:latin typeface="Arial"/>
                <a:ea typeface="Arial"/>
                <a:cs typeface="Arial"/>
                <a:sym typeface="Arial"/>
              </a:rPr>
              <a:t>3.Режем его на полоски шириной 2 см.</a:t>
            </a:r>
            <a:br>
              <a:rPr lang="ru-RU" sz="3959" b="1">
                <a:solidFill>
                  <a:srgbClr val="244061"/>
                </a:solidFill>
                <a:latin typeface="Arial"/>
                <a:ea typeface="Arial"/>
                <a:cs typeface="Arial"/>
                <a:sym typeface="Arial"/>
              </a:rPr>
            </a:br>
            <a:endParaRPr sz="3959">
              <a:solidFill>
                <a:srgbClr val="24406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26"/>
          <p:cNvSpPr txBox="1">
            <a:spLocks noGrp="1"/>
          </p:cNvSpPr>
          <p:nvPr>
            <p:ph type="body" idx="1"/>
          </p:nvPr>
        </p:nvSpPr>
        <p:spPr>
          <a:xfrm>
            <a:off x="214282" y="1571612"/>
            <a:ext cx="8472518" cy="5043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ru-RU"/>
              <a:t>    </a:t>
            </a:r>
            <a:endParaRPr sz="4000"/>
          </a:p>
        </p:txBody>
      </p:sp>
      <p:pic>
        <p:nvPicPr>
          <p:cNvPr id="204" name="Google Shape;204;p26" descr="eeefd1254df7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>
            <a:off x="-2928982" y="3143264"/>
            <a:ext cx="6858001" cy="571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26" descr="Рисунок1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43608" y="2708920"/>
            <a:ext cx="6480720" cy="28878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7"/>
          <p:cNvSpPr txBox="1">
            <a:spLocks noGrp="1"/>
          </p:cNvSpPr>
          <p:nvPr>
            <p:ph type="body" idx="1"/>
          </p:nvPr>
        </p:nvSpPr>
        <p:spPr>
          <a:xfrm>
            <a:off x="785786" y="214290"/>
            <a:ext cx="5143536" cy="6643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3200"/>
              <a:buNone/>
            </a:pPr>
            <a:r>
              <a:rPr lang="ru-RU" b="1" dirty="0">
                <a:solidFill>
                  <a:schemeClr val="folHlink"/>
                </a:solidFill>
              </a:rPr>
              <a:t>    </a:t>
            </a:r>
            <a:r>
              <a:rPr lang="ru-RU" b="1" dirty="0">
                <a:solidFill>
                  <a:schemeClr val="dk2"/>
                </a:solidFill>
              </a:rPr>
              <a:t>4.</a:t>
            </a:r>
            <a:r>
              <a:rPr lang="ru-RU" dirty="0">
                <a:solidFill>
                  <a:srgbClr val="244061"/>
                </a:solidFill>
              </a:rPr>
              <a:t>В </a:t>
            </a:r>
            <a:r>
              <a:rPr lang="ru-RU" dirty="0" smtClean="0">
                <a:solidFill>
                  <a:srgbClr val="244061"/>
                </a:solidFill>
              </a:rPr>
              <a:t>казан </a:t>
            </a:r>
            <a:r>
              <a:rPr lang="ru-RU" dirty="0">
                <a:solidFill>
                  <a:srgbClr val="244061"/>
                </a:solidFill>
              </a:rPr>
              <a:t>накаливаем масло, бросаем пару заготовок, снимаем и начинаем партиями обжаривать </a:t>
            </a:r>
            <a:r>
              <a:rPr lang="ru-RU" dirty="0" err="1">
                <a:solidFill>
                  <a:srgbClr val="244061"/>
                </a:solidFill>
              </a:rPr>
              <a:t>чак-чак</a:t>
            </a:r>
            <a:r>
              <a:rPr lang="ru-RU" dirty="0">
                <a:solidFill>
                  <a:srgbClr val="244061"/>
                </a:solidFill>
              </a:rPr>
              <a:t>. Масло много не наливайте, иначе поднимется пеной. Готовятся они очень быстро – минуты 2-3. </a:t>
            </a:r>
            <a:endParaRPr dirty="0"/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</p:txBody>
      </p:sp>
      <p:pic>
        <p:nvPicPr>
          <p:cNvPr id="211" name="Google Shape;211;p27" descr="eeefd1254df7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>
            <a:off x="-2928982" y="3143264"/>
            <a:ext cx="6858001" cy="571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27" descr="Рисунок2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86380" y="548680"/>
            <a:ext cx="3553968" cy="4320480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27"/>
          <p:cNvSpPr txBox="1"/>
          <p:nvPr/>
        </p:nvSpPr>
        <p:spPr>
          <a:xfrm>
            <a:off x="1357258" y="5429264"/>
            <a:ext cx="7786742" cy="2500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Готовые </a:t>
            </a:r>
            <a:r>
              <a:rPr lang="ru-RU" sz="3200" i="0" u="none" strike="noStrike" cap="none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заготовки принимают золотистый цвет, </a:t>
            </a:r>
            <a:r>
              <a:rPr lang="ru-RU" sz="3200" b="1" i="0" u="none" strike="noStrike" cap="none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главное не пережарить.</a:t>
            </a:r>
            <a:endParaRPr/>
          </a:p>
          <a:p>
            <a:pPr marL="342900" marR="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8"/>
          <p:cNvSpPr txBox="1">
            <a:spLocks noGrp="1"/>
          </p:cNvSpPr>
          <p:nvPr>
            <p:ph type="body" idx="1"/>
          </p:nvPr>
        </p:nvSpPr>
        <p:spPr>
          <a:xfrm>
            <a:off x="4572000" y="357166"/>
            <a:ext cx="4572000" cy="6500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244061"/>
              </a:buClr>
              <a:buSzPts val="3600"/>
              <a:buNone/>
            </a:pPr>
            <a:r>
              <a:rPr lang="ru-RU" sz="3600">
                <a:solidFill>
                  <a:srgbClr val="244061"/>
                </a:solidFill>
                <a:latin typeface="Arial"/>
                <a:ea typeface="Arial"/>
                <a:cs typeface="Arial"/>
                <a:sym typeface="Arial"/>
              </a:rPr>
              <a:t>  5. Выкладываем все на бумажные  салфетки.</a:t>
            </a:r>
            <a:endParaRPr/>
          </a:p>
          <a:p>
            <a:pPr marL="342900" lvl="0" indent="-342900" algn="ctr" rtl="0">
              <a:spcBef>
                <a:spcPts val="720"/>
              </a:spcBef>
              <a:spcAft>
                <a:spcPts val="0"/>
              </a:spcAft>
              <a:buClr>
                <a:srgbClr val="244061"/>
              </a:buClr>
              <a:buSzPts val="3600"/>
              <a:buNone/>
            </a:pPr>
            <a:r>
              <a:rPr lang="ru-RU" sz="3600">
                <a:solidFill>
                  <a:srgbClr val="244061"/>
                </a:solidFill>
                <a:latin typeface="Arial"/>
                <a:ea typeface="Arial"/>
                <a:cs typeface="Arial"/>
                <a:sym typeface="Arial"/>
              </a:rPr>
              <a:t>  Это нужно, чтобы на заготовках не оставалось масла.</a:t>
            </a:r>
            <a:r>
              <a:rPr lang="ru-RU" sz="3600">
                <a:solidFill>
                  <a:srgbClr val="244061"/>
                </a:solidFill>
                <a:latin typeface="Corsiva"/>
                <a:ea typeface="Corsiva"/>
                <a:cs typeface="Corsiva"/>
                <a:sym typeface="Corsiva"/>
              </a:rPr>
              <a:t> </a:t>
            </a:r>
            <a:endParaRPr/>
          </a:p>
          <a:p>
            <a:pPr marL="342900" lvl="0" indent="-342900" algn="ctr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endParaRPr sz="4000">
              <a:solidFill>
                <a:srgbClr val="24406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9" name="Google Shape;219;p28" descr="eeefd1254df7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>
            <a:off x="-2928982" y="3143264"/>
            <a:ext cx="6858001" cy="571473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28"/>
          <p:cNvSpPr txBox="1"/>
          <p:nvPr/>
        </p:nvSpPr>
        <p:spPr>
          <a:xfrm>
            <a:off x="285720" y="4429132"/>
            <a:ext cx="5786478" cy="37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i="0" u="none" strike="noStrike" cap="none">
                <a:solidFill>
                  <a:srgbClr val="24406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 sz="4000" b="0" i="0" u="none" strike="noStrike" cap="none">
              <a:solidFill>
                <a:srgbClr val="24406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1" name="Google Shape;221;p28" descr="Рисунок3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28662" y="714356"/>
            <a:ext cx="3898812" cy="48748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9"/>
          <p:cNvSpPr txBox="1">
            <a:spLocks noGrp="1"/>
          </p:cNvSpPr>
          <p:nvPr>
            <p:ph type="body" idx="1"/>
          </p:nvPr>
        </p:nvSpPr>
        <p:spPr>
          <a:xfrm>
            <a:off x="1214414" y="857232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244061"/>
              </a:buClr>
              <a:buSzPts val="3200"/>
              <a:buNone/>
            </a:pPr>
            <a:r>
              <a:rPr lang="ru-RU">
                <a:solidFill>
                  <a:srgbClr val="244061"/>
                </a:solidFill>
                <a:latin typeface="Arial"/>
                <a:ea typeface="Arial"/>
                <a:cs typeface="Arial"/>
                <a:sym typeface="Arial"/>
              </a:rPr>
              <a:t>6.Варим из меда 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rgbClr val="244061"/>
              </a:buClr>
              <a:buSzPts val="3200"/>
              <a:buNone/>
            </a:pPr>
            <a:r>
              <a:rPr lang="ru-RU">
                <a:solidFill>
                  <a:srgbClr val="244061"/>
                </a:solidFill>
                <a:latin typeface="Arial"/>
                <a:ea typeface="Arial"/>
                <a:cs typeface="Arial"/>
                <a:sym typeface="Arial"/>
              </a:rPr>
              <a:t>и сахара сироп </a:t>
            </a:r>
            <a:endParaRPr>
              <a:solidFill>
                <a:schemeClr val="folHlink"/>
              </a:solidFill>
            </a:endParaRPr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>
              <a:solidFill>
                <a:srgbClr val="24406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7" name="Google Shape;227;p29" descr="eeefd1254df7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>
            <a:off x="-2928982" y="3143264"/>
            <a:ext cx="6858001" cy="571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29" descr="Рисунок5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42976" y="2060848"/>
            <a:ext cx="3571900" cy="3744416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29"/>
          <p:cNvSpPr txBox="1"/>
          <p:nvPr/>
        </p:nvSpPr>
        <p:spPr>
          <a:xfrm>
            <a:off x="4714876" y="214290"/>
            <a:ext cx="4429124" cy="5143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i="0" u="none" strike="noStrike" cap="none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   Предварительно смачиваем марлю и кладем в морозильник. Достаем ее и кладем в глубокое блюдо</a:t>
            </a:r>
            <a:endParaRPr/>
          </a:p>
          <a:p>
            <a:pPr marL="342900" marR="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i="0" u="none" strike="noStrike" cap="none">
              <a:solidFill>
                <a:srgbClr val="24406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0" name="Google Shape;230;p29" descr="Рисунок6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76056" y="4077072"/>
            <a:ext cx="3744416" cy="25666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0"/>
          <p:cNvSpPr txBox="1">
            <a:spLocks noGrp="1"/>
          </p:cNvSpPr>
          <p:nvPr>
            <p:ph type="body" idx="1"/>
          </p:nvPr>
        </p:nvSpPr>
        <p:spPr>
          <a:xfrm>
            <a:off x="1000100" y="285728"/>
            <a:ext cx="3786214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244061"/>
              </a:buClr>
              <a:buSzPts val="3200"/>
              <a:buNone/>
            </a:pPr>
            <a:r>
              <a:rPr lang="ru-RU">
                <a:solidFill>
                  <a:srgbClr val="244061"/>
                </a:solidFill>
                <a:latin typeface="Arial"/>
                <a:ea typeface="Arial"/>
                <a:cs typeface="Arial"/>
                <a:sym typeface="Arial"/>
              </a:rPr>
              <a:t>7.Выливаем наш сироп на чак-чак и начинаем его быстро перемешивать</a:t>
            </a:r>
            <a:endParaRPr/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</p:txBody>
      </p:sp>
      <p:pic>
        <p:nvPicPr>
          <p:cNvPr id="236" name="Google Shape;236;p30" descr="eeefd1254df7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>
            <a:off x="-2928982" y="3143264"/>
            <a:ext cx="6858001" cy="571473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30"/>
          <p:cNvSpPr txBox="1"/>
          <p:nvPr/>
        </p:nvSpPr>
        <p:spPr>
          <a:xfrm>
            <a:off x="5286380" y="3929066"/>
            <a:ext cx="385762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244061"/>
              </a:buClr>
              <a:buSzPts val="3200"/>
              <a:buFont typeface="Arial"/>
              <a:buChar char="•"/>
            </a:pPr>
            <a:r>
              <a:rPr lang="ru-RU" sz="3200">
                <a:solidFill>
                  <a:srgbClr val="244061"/>
                </a:solidFill>
                <a:latin typeface="Arial"/>
                <a:ea typeface="Arial"/>
                <a:cs typeface="Arial"/>
                <a:sym typeface="Arial"/>
              </a:rPr>
              <a:t>Потом быстро выкладываем в наше глубокое блюдо, покрытое марлей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endParaRPr sz="3200" b="0" i="0" u="none" strike="noStrike" cap="none">
              <a:solidFill>
                <a:srgbClr val="24406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8" name="Google Shape;238;p30" descr="Рисунок7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99592" y="2852936"/>
            <a:ext cx="4176464" cy="35283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30" descr="Рисунок8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76056" y="332656"/>
            <a:ext cx="4067944" cy="29258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1"/>
          <p:cNvSpPr txBox="1">
            <a:spLocks noGrp="1"/>
          </p:cNvSpPr>
          <p:nvPr>
            <p:ph type="body" idx="1"/>
          </p:nvPr>
        </p:nvSpPr>
        <p:spPr>
          <a:xfrm>
            <a:off x="857224" y="714356"/>
            <a:ext cx="428628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244061"/>
              </a:buClr>
              <a:buSzPts val="3200"/>
              <a:buNone/>
            </a:pPr>
            <a:r>
              <a:rPr lang="ru-RU">
                <a:solidFill>
                  <a:srgbClr val="244061"/>
                </a:solidFill>
                <a:latin typeface="Arial"/>
                <a:ea typeface="Arial"/>
                <a:cs typeface="Arial"/>
                <a:sym typeface="Arial"/>
              </a:rPr>
              <a:t>  8. Накрываем тарелочкой и придавливаем слегка.</a:t>
            </a:r>
            <a:endParaRPr/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</p:txBody>
      </p:sp>
      <p:pic>
        <p:nvPicPr>
          <p:cNvPr id="245" name="Google Shape;245;p31" descr="eeefd1254df7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>
            <a:off x="-2928982" y="3143264"/>
            <a:ext cx="6858001" cy="571473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31"/>
          <p:cNvSpPr txBox="1"/>
          <p:nvPr/>
        </p:nvSpPr>
        <p:spPr>
          <a:xfrm>
            <a:off x="4143372" y="71366"/>
            <a:ext cx="5000628" cy="6786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960" b="0" i="0" u="none" strike="noStrike" cap="none">
                <a:solidFill>
                  <a:srgbClr val="244061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lang="ru-RU" sz="3145">
                <a:solidFill>
                  <a:srgbClr val="244061"/>
                </a:solidFill>
                <a:latin typeface="Arial"/>
                <a:ea typeface="Arial"/>
                <a:cs typeface="Arial"/>
                <a:sym typeface="Arial"/>
              </a:rPr>
              <a:t>Переворачиваем горку, снимаем марлю, опять ее мочим, отжимаем и с помощью марли слегка утрамбовываем чак-чак. При этом можно создавать различные формы, украсить мелкими леденцами. 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629"/>
              </a:spcBef>
              <a:spcAft>
                <a:spcPts val="0"/>
              </a:spcAft>
              <a:buNone/>
            </a:pPr>
            <a:r>
              <a:rPr lang="ru-RU" sz="3145">
                <a:solidFill>
                  <a:srgbClr val="244061"/>
                </a:solidFill>
                <a:latin typeface="Arial"/>
                <a:ea typeface="Arial"/>
                <a:cs typeface="Arial"/>
                <a:sym typeface="Arial"/>
              </a:rPr>
              <a:t>    Есть его желательно на 2-3 день, а хранить можно 40 дней. 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629"/>
              </a:spcBef>
              <a:spcAft>
                <a:spcPts val="0"/>
              </a:spcAft>
              <a:buNone/>
            </a:pPr>
            <a:r>
              <a:rPr lang="ru-RU" sz="3145">
                <a:solidFill>
                  <a:srgbClr val="244061"/>
                </a:solidFill>
                <a:latin typeface="Arial"/>
                <a:ea typeface="Arial"/>
                <a:cs typeface="Arial"/>
                <a:sym typeface="Arial"/>
              </a:rPr>
              <a:t>    Чем дольше стоит, тем лучше пропитывается, тем вкуснее.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ts val="2960"/>
              <a:buFont typeface="Arial"/>
              <a:buNone/>
            </a:pPr>
            <a:endParaRPr sz="2960" b="0" i="0" u="none" strike="noStrike" cap="none">
              <a:solidFill>
                <a:srgbClr val="24406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154940" algn="l" rtl="0">
              <a:lnSpc>
                <a:spcPct val="9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ts val="2960"/>
              <a:buFont typeface="Arial"/>
              <a:buNone/>
            </a:pPr>
            <a:endParaRPr sz="296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7" name="Google Shape;247;p31" descr="http://lares777.ru/wp-content/uploads/2011/07/6-%D0%BD%D0%B0%D0%BA%D1%80%D1%8B%D1%82%D1%8C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99592" y="2780928"/>
            <a:ext cx="3629025" cy="2867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4"/>
          <p:cNvSpPr txBox="1">
            <a:spLocks noGrp="1"/>
          </p:cNvSpPr>
          <p:nvPr>
            <p:ph type="body" idx="1"/>
          </p:nvPr>
        </p:nvSpPr>
        <p:spPr>
          <a:xfrm>
            <a:off x="457200" y="357166"/>
            <a:ext cx="8472518" cy="6500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ctr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None/>
            </a:pPr>
            <a:r>
              <a:rPr lang="ru-RU" sz="6000" b="1" i="1" dirty="0">
                <a:solidFill>
                  <a:srgbClr val="FF0000"/>
                </a:solidFill>
              </a:rPr>
              <a:t>Актуальность темы заключается в том, что не зная свою историю, обычаи и традиции, человек не может двигаться дальше.</a:t>
            </a:r>
            <a:endParaRPr sz="6000" b="1" i="1" dirty="0">
              <a:solidFill>
                <a:srgbClr val="FF0000"/>
              </a:solidFill>
            </a:endParaRPr>
          </a:p>
        </p:txBody>
      </p:sp>
      <p:pic>
        <p:nvPicPr>
          <p:cNvPr id="101" name="Google Shape;101;p14" descr="eeefd1254df7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>
            <a:off x="-2928982" y="3143264"/>
            <a:ext cx="6858001" cy="5714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2"/>
          <p:cNvSpPr txBox="1">
            <a:spLocks noGrp="1"/>
          </p:cNvSpPr>
          <p:nvPr>
            <p:ph type="body" idx="1"/>
          </p:nvPr>
        </p:nvSpPr>
        <p:spPr>
          <a:xfrm>
            <a:off x="1928794" y="21429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5400"/>
              <a:buNone/>
            </a:pPr>
            <a:r>
              <a:rPr lang="ru-RU" sz="5400" b="1" i="1">
                <a:solidFill>
                  <a:srgbClr val="FF0000"/>
                </a:solidFill>
              </a:rPr>
              <a:t>Приятного аппетита!</a:t>
            </a:r>
            <a:endParaRPr sz="5400" b="1" i="1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3" name="Google Shape;253;p32" descr="eeefd1254df7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>
            <a:off x="-2928982" y="3143264"/>
            <a:ext cx="6858001" cy="571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32" descr="recept-chak-chak-300x225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43608" y="980728"/>
            <a:ext cx="8100392" cy="56886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5"/>
          <p:cNvSpPr txBox="1">
            <a:spLocks noGrp="1"/>
          </p:cNvSpPr>
          <p:nvPr>
            <p:ph type="body" idx="1"/>
          </p:nvPr>
        </p:nvSpPr>
        <p:spPr>
          <a:xfrm>
            <a:off x="642910" y="285728"/>
            <a:ext cx="8501090" cy="6572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59"/>
              <a:buNone/>
            </a:pPr>
            <a:r>
              <a:rPr lang="ru-RU" sz="4059" b="1" dirty="0">
                <a:solidFill>
                  <a:srgbClr val="C00000"/>
                </a:solidFill>
              </a:rPr>
              <a:t>Цель работы:</a:t>
            </a:r>
            <a:endParaRPr dirty="0"/>
          </a:p>
          <a:p>
            <a:pPr marL="342900" lvl="0" indent="-342900" algn="l" rtl="0">
              <a:lnSpc>
                <a:spcPct val="8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</a:pPr>
            <a:r>
              <a:rPr lang="ru-RU" sz="3150" dirty="0"/>
              <a:t>     Изучить историю блюда чак-чак, технологию приготовления, а также поиск идентичных блюд у других народов.</a:t>
            </a:r>
            <a:endParaRPr dirty="0"/>
          </a:p>
          <a:p>
            <a:pPr marL="342900" lvl="0" indent="-342900" algn="l" rtl="0">
              <a:lnSpc>
                <a:spcPct val="8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2660"/>
              <a:buNone/>
            </a:pPr>
            <a:endParaRPr sz="2660" dirty="0"/>
          </a:p>
          <a:p>
            <a:pPr marL="342900" lvl="0" indent="-342900" algn="ctr" rtl="0">
              <a:lnSpc>
                <a:spcPct val="8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2660"/>
              <a:buNone/>
            </a:pPr>
            <a:r>
              <a:rPr lang="ru-RU" sz="2660" dirty="0"/>
              <a:t> </a:t>
            </a:r>
            <a:endParaRPr dirty="0"/>
          </a:p>
          <a:p>
            <a:pPr marL="342900" lvl="0" indent="-342900" algn="ctr" rtl="0">
              <a:lnSpc>
                <a:spcPct val="80000"/>
              </a:lnSpc>
              <a:spcBef>
                <a:spcPts val="812"/>
              </a:spcBef>
              <a:spcAft>
                <a:spcPts val="0"/>
              </a:spcAft>
              <a:buClr>
                <a:srgbClr val="C00000"/>
              </a:buClr>
              <a:buSzPts val="4059"/>
              <a:buNone/>
            </a:pPr>
            <a:r>
              <a:rPr lang="ru-RU" sz="4059" b="1" dirty="0">
                <a:solidFill>
                  <a:srgbClr val="C00000"/>
                </a:solidFill>
              </a:rPr>
              <a:t>Задачи проекта: </a:t>
            </a:r>
            <a:endParaRPr sz="4059" dirty="0">
              <a:solidFill>
                <a:srgbClr val="C00000"/>
              </a:solidFill>
            </a:endParaRPr>
          </a:p>
          <a:p>
            <a:pPr marL="342900" lvl="0" indent="-342900" algn="l" rtl="0">
              <a:lnSpc>
                <a:spcPct val="8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3150"/>
              <a:buChar char="•"/>
            </a:pPr>
            <a:r>
              <a:rPr lang="ru-RU" sz="3150" dirty="0"/>
              <a:t>технология приготовления данного блюда;</a:t>
            </a:r>
            <a:endParaRPr dirty="0"/>
          </a:p>
          <a:p>
            <a:pPr marL="342900" lvl="0" indent="-342900" algn="l" rtl="0">
              <a:lnSpc>
                <a:spcPct val="8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3150"/>
              <a:buChar char="•"/>
            </a:pPr>
            <a:r>
              <a:rPr lang="ru-RU" sz="3150" dirty="0"/>
              <a:t>поиск идентичных блюд у других народов; </a:t>
            </a:r>
            <a:endParaRPr dirty="0"/>
          </a:p>
          <a:p>
            <a:pPr marL="342900" lvl="0" indent="-342900" algn="l" rtl="0">
              <a:lnSpc>
                <a:spcPct val="8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3150"/>
              <a:buChar char="•"/>
            </a:pPr>
            <a:r>
              <a:rPr lang="ru-RU" sz="3150" dirty="0"/>
              <a:t>развитие чувства уважения к национальной кухне и обычаям башкирского народа.</a:t>
            </a:r>
            <a:endParaRPr dirty="0"/>
          </a:p>
          <a:p>
            <a:pPr marL="342900" lvl="0" indent="-342900" algn="ctr" rtl="0">
              <a:lnSpc>
                <a:spcPct val="8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2660"/>
              <a:buNone/>
            </a:pPr>
            <a:endParaRPr sz="2660" dirty="0"/>
          </a:p>
          <a:p>
            <a:pPr marL="342900" lvl="0" indent="-342900" algn="ctr" rtl="0">
              <a:lnSpc>
                <a:spcPct val="80000"/>
              </a:lnSpc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</a:pPr>
            <a:endParaRPr sz="5600" dirty="0"/>
          </a:p>
        </p:txBody>
      </p:sp>
      <p:pic>
        <p:nvPicPr>
          <p:cNvPr id="107" name="Google Shape;107;p15" descr="eeefd1254df7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>
            <a:off x="-3000420" y="3143264"/>
            <a:ext cx="6858001" cy="5714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"/>
          <p:cNvSpPr txBox="1">
            <a:spLocks noGrp="1"/>
          </p:cNvSpPr>
          <p:nvPr>
            <p:ph type="body" idx="1"/>
          </p:nvPr>
        </p:nvSpPr>
        <p:spPr>
          <a:xfrm>
            <a:off x="1285852" y="214290"/>
            <a:ext cx="7500990" cy="4286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400"/>
              <a:buChar char="•"/>
            </a:pPr>
            <a:r>
              <a:rPr lang="ru-RU" sz="5400" b="1" dirty="0">
                <a:solidFill>
                  <a:srgbClr val="C00000"/>
                </a:solidFill>
              </a:rPr>
              <a:t>Объект исследования:</a:t>
            </a:r>
            <a:r>
              <a:rPr lang="ru-RU" sz="5400" dirty="0"/>
              <a:t> национальное блюдо. </a:t>
            </a:r>
            <a:endParaRPr dirty="0"/>
          </a:p>
          <a:p>
            <a:pPr marL="342900" lvl="0" indent="-342900" algn="l" rtl="0">
              <a:lnSpc>
                <a:spcPct val="90000"/>
              </a:lnSpc>
              <a:spcBef>
                <a:spcPts val="1080"/>
              </a:spcBef>
              <a:spcAft>
                <a:spcPts val="0"/>
              </a:spcAft>
              <a:buClr>
                <a:srgbClr val="C00000"/>
              </a:buClr>
              <a:buSzPts val="5400"/>
              <a:buChar char="•"/>
            </a:pPr>
            <a:r>
              <a:rPr lang="ru-RU" sz="5400" b="1" dirty="0">
                <a:solidFill>
                  <a:srgbClr val="C00000"/>
                </a:solidFill>
              </a:rPr>
              <a:t>Предмет</a:t>
            </a:r>
            <a:r>
              <a:rPr lang="ru-RU" sz="5400" dirty="0">
                <a:solidFill>
                  <a:srgbClr val="C00000"/>
                </a:solidFill>
              </a:rPr>
              <a:t> </a:t>
            </a:r>
            <a:r>
              <a:rPr lang="ru-RU" sz="5400" b="1" dirty="0">
                <a:solidFill>
                  <a:srgbClr val="C00000"/>
                </a:solidFill>
              </a:rPr>
              <a:t>исследования: </a:t>
            </a:r>
            <a:endParaRPr dirty="0"/>
          </a:p>
          <a:p>
            <a:pPr marL="342900" lvl="0" indent="-342900" algn="l" rtl="0">
              <a:lnSpc>
                <a:spcPct val="90000"/>
              </a:lnSpc>
              <a:spcBef>
                <a:spcPts val="1080"/>
              </a:spcBef>
              <a:spcAft>
                <a:spcPts val="0"/>
              </a:spcAft>
              <a:buClr>
                <a:srgbClr val="C00000"/>
              </a:buClr>
              <a:buSzPts val="5400"/>
              <a:buNone/>
            </a:pPr>
            <a:r>
              <a:rPr lang="ru-RU" sz="5400" b="1" dirty="0">
                <a:solidFill>
                  <a:srgbClr val="C00000"/>
                </a:solidFill>
              </a:rPr>
              <a:t>  </a:t>
            </a:r>
            <a:r>
              <a:rPr lang="ru-RU" sz="5400" dirty="0"/>
              <a:t>блюдо «Чак-чак».	</a:t>
            </a:r>
            <a:endParaRPr sz="5400" dirty="0"/>
          </a:p>
        </p:txBody>
      </p:sp>
      <p:pic>
        <p:nvPicPr>
          <p:cNvPr id="113" name="Google Shape;113;p16" descr="eeefd1254df7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>
            <a:off x="-2928982" y="3143264"/>
            <a:ext cx="6858001" cy="571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6" descr="075012_6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72264" y="3714752"/>
            <a:ext cx="1954212" cy="2952750"/>
          </a:xfrm>
          <a:prstGeom prst="rect">
            <a:avLst/>
          </a:prstGeom>
          <a:noFill/>
          <a:ln w="76200" cap="flat" cmpd="sng">
            <a:solidFill>
              <a:srgbClr val="92D050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115" name="Google Shape;115;p16" descr="chak-chak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85984" y="4857760"/>
            <a:ext cx="2376487" cy="1704975"/>
          </a:xfrm>
          <a:prstGeom prst="rect">
            <a:avLst/>
          </a:prstGeom>
          <a:solidFill>
            <a:schemeClr val="dk1"/>
          </a:solidFill>
          <a:ln w="76200" cap="flat" cmpd="sng">
            <a:solidFill>
              <a:srgbClr val="92D050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7"/>
          <p:cNvSpPr txBox="1">
            <a:spLocks noGrp="1"/>
          </p:cNvSpPr>
          <p:nvPr>
            <p:ph type="title"/>
          </p:nvPr>
        </p:nvSpPr>
        <p:spPr>
          <a:xfrm>
            <a:off x="671482" y="285728"/>
            <a:ext cx="8472518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Calibri"/>
              <a:buNone/>
            </a:pPr>
            <a:r>
              <a:rPr lang="ru-RU" sz="6000" dirty="0">
                <a:solidFill>
                  <a:srgbClr val="C00000"/>
                </a:solidFill>
              </a:rPr>
              <a:t>Выдвигаемые гипотезы:</a:t>
            </a:r>
            <a:endParaRPr sz="6000" dirty="0">
              <a:solidFill>
                <a:srgbClr val="C00000"/>
              </a:solidFill>
            </a:endParaRPr>
          </a:p>
        </p:txBody>
      </p:sp>
      <p:sp>
        <p:nvSpPr>
          <p:cNvPr id="121" name="Google Shape;121;p17"/>
          <p:cNvSpPr txBox="1">
            <a:spLocks noGrp="1"/>
          </p:cNvSpPr>
          <p:nvPr>
            <p:ph type="body" idx="1"/>
          </p:nvPr>
        </p:nvSpPr>
        <p:spPr>
          <a:xfrm>
            <a:off x="1071538" y="164305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Char char="•"/>
            </a:pPr>
            <a:r>
              <a:rPr lang="ru-RU" sz="5400" dirty="0"/>
              <a:t>Есть ли у других народов блюдо «Чак-чак».</a:t>
            </a:r>
            <a:endParaRPr dirty="0"/>
          </a:p>
          <a:p>
            <a:pPr marL="342900" lvl="0" indent="-342900" algn="l" rtl="0">
              <a:spcBef>
                <a:spcPts val="1080"/>
              </a:spcBef>
              <a:spcAft>
                <a:spcPts val="0"/>
              </a:spcAft>
              <a:buClr>
                <a:schemeClr val="dk1"/>
              </a:buClr>
              <a:buSzPts val="5400"/>
              <a:buChar char="•"/>
            </a:pPr>
            <a:r>
              <a:rPr lang="ru-RU" sz="5400" dirty="0"/>
              <a:t>Какое название этого блюда?</a:t>
            </a:r>
            <a:endParaRPr sz="5400" dirty="0"/>
          </a:p>
        </p:txBody>
      </p:sp>
      <p:pic>
        <p:nvPicPr>
          <p:cNvPr id="122" name="Google Shape;122;p17" descr="eeefd1254df7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>
            <a:off x="-2928982" y="3143264"/>
            <a:ext cx="6858001" cy="571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7" descr="19chak-chak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72132" y="4500570"/>
            <a:ext cx="2449512" cy="2089150"/>
          </a:xfrm>
          <a:prstGeom prst="rect">
            <a:avLst/>
          </a:prstGeom>
          <a:noFill/>
          <a:ln w="76200" cap="flat" cmpd="sng">
            <a:solidFill>
              <a:srgbClr val="FFFF00">
                <a:alpha val="54901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18" descr="868ba1fe877a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652120" y="3068960"/>
            <a:ext cx="3090217" cy="3089266"/>
          </a:xfrm>
          <a:prstGeom prst="rect">
            <a:avLst/>
          </a:prstGeom>
          <a:noFill/>
          <a:ln w="28575" cap="flat" cmpd="tri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sp>
        <p:nvSpPr>
          <p:cNvPr id="129" name="Google Shape;129;p18"/>
          <p:cNvSpPr/>
          <p:nvPr/>
        </p:nvSpPr>
        <p:spPr>
          <a:xfrm>
            <a:off x="857224" y="428604"/>
            <a:ext cx="4857784" cy="5078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i="0" u="none" strike="noStrike" cap="none" dirty="0">
                <a:solidFill>
                  <a:srgbClr val="3F3151"/>
                </a:solidFill>
                <a:latin typeface="Calibri"/>
                <a:ea typeface="Calibri"/>
                <a:cs typeface="Calibri"/>
                <a:sym typeface="Calibri"/>
              </a:rPr>
              <a:t>Ни конфеты, ни печенье,</a:t>
            </a:r>
            <a:endParaRPr sz="3600" b="1" dirty="0">
              <a:solidFill>
                <a:srgbClr val="3F315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3F3151"/>
                </a:solidFill>
                <a:latin typeface="Calibri"/>
                <a:ea typeface="Calibri"/>
                <a:cs typeface="Calibri"/>
                <a:sym typeface="Calibri"/>
              </a:rPr>
              <a:t>Ни вишневое варенье,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3F3151"/>
                </a:solidFill>
                <a:latin typeface="Calibri"/>
                <a:ea typeface="Calibri"/>
                <a:cs typeface="Calibri"/>
                <a:sym typeface="Calibri"/>
              </a:rPr>
              <a:t>Ни зефир, ни пастилу</a:t>
            </a:r>
            <a:endParaRPr sz="3600" b="1" dirty="0">
              <a:solidFill>
                <a:srgbClr val="3F315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3F3151"/>
                </a:solidFill>
                <a:latin typeface="Calibri"/>
                <a:ea typeface="Calibri"/>
                <a:cs typeface="Calibri"/>
                <a:sym typeface="Calibri"/>
              </a:rPr>
              <a:t>И не сладкую </a:t>
            </a:r>
            <a:r>
              <a:rPr lang="ru-RU" sz="3600" b="1" dirty="0" smtClean="0">
                <a:solidFill>
                  <a:srgbClr val="3F3151"/>
                </a:solidFill>
                <a:latin typeface="Calibri"/>
                <a:ea typeface="Calibri"/>
                <a:cs typeface="Calibri"/>
                <a:sym typeface="Calibri"/>
              </a:rPr>
              <a:t>халву</a:t>
            </a:r>
            <a:endParaRPr sz="3600" b="1" dirty="0">
              <a:solidFill>
                <a:srgbClr val="3F315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3F3151"/>
                </a:solidFill>
                <a:latin typeface="Calibri"/>
                <a:ea typeface="Calibri"/>
                <a:cs typeface="Calibri"/>
                <a:sym typeface="Calibri"/>
              </a:rPr>
              <a:t>Не сравнишь с «Чак-чаком» </a:t>
            </a:r>
            <a:r>
              <a:rPr lang="ru-RU" sz="3600" b="1" dirty="0" smtClean="0">
                <a:solidFill>
                  <a:srgbClr val="3F3151"/>
                </a:solidFill>
                <a:latin typeface="Calibri"/>
                <a:ea typeface="Calibri"/>
                <a:cs typeface="Calibri"/>
                <a:sym typeface="Calibri"/>
              </a:rPr>
              <a:t>вкусным!</a:t>
            </a:r>
            <a:endParaRPr dirty="0"/>
          </a:p>
        </p:txBody>
      </p:sp>
      <p:pic>
        <p:nvPicPr>
          <p:cNvPr id="130" name="Google Shape;130;p18" descr="eeefd1254df7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5400000">
            <a:off x="-2928982" y="3143264"/>
            <a:ext cx="6858001" cy="571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8" descr="2088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580112" y="188640"/>
            <a:ext cx="3225763" cy="2336146"/>
          </a:xfrm>
          <a:prstGeom prst="rect">
            <a:avLst/>
          </a:prstGeom>
          <a:noFill/>
          <a:ln w="44450" cap="flat" cmpd="sng">
            <a:solidFill>
              <a:srgbClr val="FFFF00">
                <a:alpha val="61960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9"/>
          <p:cNvSpPr txBox="1">
            <a:spLocks noGrp="1"/>
          </p:cNvSpPr>
          <p:nvPr>
            <p:ph type="title"/>
          </p:nvPr>
        </p:nvSpPr>
        <p:spPr>
          <a:xfrm>
            <a:off x="0" y="0"/>
            <a:ext cx="5072098" cy="1643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610"/>
              <a:buFont typeface="Calibri"/>
              <a:buNone/>
            </a:pPr>
            <a:r>
              <a:rPr lang="ru-RU" sz="2610" b="1">
                <a:solidFill>
                  <a:srgbClr val="C00000"/>
                </a:solidFill>
              </a:rPr>
              <a:t>Вопрос: Какие блюда башкирской национальной </a:t>
            </a:r>
            <a:br>
              <a:rPr lang="ru-RU" sz="2610" b="1">
                <a:solidFill>
                  <a:srgbClr val="C00000"/>
                </a:solidFill>
              </a:rPr>
            </a:br>
            <a:r>
              <a:rPr lang="ru-RU" sz="2610" b="1">
                <a:solidFill>
                  <a:srgbClr val="C00000"/>
                </a:solidFill>
              </a:rPr>
              <a:t>кухни вы знаете?</a:t>
            </a:r>
            <a:r>
              <a:rPr lang="ru-RU" sz="2160"/>
              <a:t/>
            </a:r>
            <a:br>
              <a:rPr lang="ru-RU" sz="2160"/>
            </a:br>
            <a:endParaRPr sz="2160"/>
          </a:p>
        </p:txBody>
      </p:sp>
      <p:sp>
        <p:nvSpPr>
          <p:cNvPr id="137" name="Google Shape;137;p19"/>
          <p:cNvSpPr txBox="1"/>
          <p:nvPr/>
        </p:nvSpPr>
        <p:spPr>
          <a:xfrm>
            <a:off x="0" y="4714884"/>
            <a:ext cx="4572032" cy="1785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4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Вопрос: Какие 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4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национальные 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4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башкирские блюда 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4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готовят в вашей семье?</a:t>
            </a:r>
            <a:endParaRPr sz="264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Calibri"/>
              <a:buNone/>
            </a:pPr>
            <a:r>
              <a:rPr lang="ru-RU" sz="14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ru-RU" sz="14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44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19"/>
          <p:cNvSpPr txBox="1"/>
          <p:nvPr/>
        </p:nvSpPr>
        <p:spPr>
          <a:xfrm>
            <a:off x="5143504" y="428604"/>
            <a:ext cx="4572032" cy="1285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32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Вопрос: Что такое чак-чак?</a:t>
            </a:r>
            <a:endParaRPr sz="2632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40"/>
              <a:buFont typeface="Calibri"/>
              <a:buNone/>
            </a:pPr>
            <a:r>
              <a:rPr lang="ru-RU" sz="23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ru-RU" sz="23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34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9" name="Google Shape;139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5720" y="1571612"/>
            <a:ext cx="4286248" cy="2714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89370" y="1071546"/>
            <a:ext cx="4500594" cy="2857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95802" y="3929066"/>
            <a:ext cx="4548198" cy="267494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7647709" y="5417127"/>
            <a:ext cx="1442255" cy="307777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0"/>
          <p:cNvSpPr txBox="1">
            <a:spLocks noGrp="1"/>
          </p:cNvSpPr>
          <p:nvPr>
            <p:ph type="body" idx="1"/>
          </p:nvPr>
        </p:nvSpPr>
        <p:spPr>
          <a:xfrm>
            <a:off x="642910" y="2000240"/>
            <a:ext cx="7929618" cy="2285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20"/>
              <a:buNone/>
            </a:pPr>
            <a:r>
              <a:rPr lang="ru-RU" sz="2720" b="1"/>
              <a:t/>
            </a:r>
            <a:br>
              <a:rPr lang="ru-RU" sz="2720" b="1"/>
            </a:br>
            <a:r>
              <a:rPr lang="ru-RU" sz="2720" b="1"/>
              <a:t/>
            </a:r>
            <a:br>
              <a:rPr lang="ru-RU" sz="2720" b="1"/>
            </a:br>
            <a:r>
              <a:rPr lang="ru-RU" sz="2720" b="1"/>
              <a:t/>
            </a:r>
            <a:br>
              <a:rPr lang="ru-RU" sz="2720" b="1"/>
            </a:br>
            <a:r>
              <a:rPr lang="ru-RU" sz="2720" b="1">
                <a:solidFill>
                  <a:srgbClr val="3F3151"/>
                </a:solidFill>
              </a:rPr>
              <a:t/>
            </a:r>
            <a:br>
              <a:rPr lang="ru-RU" sz="2720" b="1">
                <a:solidFill>
                  <a:srgbClr val="3F3151"/>
                </a:solidFill>
              </a:rPr>
            </a:br>
            <a:r>
              <a:rPr lang="ru-RU" sz="2720" b="1">
                <a:solidFill>
                  <a:srgbClr val="3F3151"/>
                </a:solidFill>
              </a:rPr>
              <a:t>Длина одной лапши, из которой </a:t>
            </a:r>
            <a:endParaRPr/>
          </a:p>
          <a:p>
            <a:pPr marL="342900" lvl="0" indent="-342900" algn="l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Clr>
                <a:srgbClr val="3F3151"/>
              </a:buClr>
              <a:buSzPts val="2720"/>
              <a:buNone/>
            </a:pPr>
            <a:r>
              <a:rPr lang="ru-RU" sz="2720" b="1">
                <a:solidFill>
                  <a:srgbClr val="3F3151"/>
                </a:solidFill>
              </a:rPr>
              <a:t>     раскатывали чак-чак-, –</a:t>
            </a:r>
            <a:r>
              <a:rPr lang="ru-RU" sz="2720" b="1"/>
              <a:t> </a:t>
            </a:r>
            <a:r>
              <a:rPr lang="ru-RU" sz="2720" b="1">
                <a:solidFill>
                  <a:srgbClr val="7030A0"/>
                </a:solidFill>
              </a:rPr>
              <a:t>85 км!</a:t>
            </a:r>
            <a:endParaRPr sz="2720" b="1">
              <a:solidFill>
                <a:srgbClr val="7030A0"/>
              </a:solidFill>
            </a:endParaRPr>
          </a:p>
        </p:txBody>
      </p:sp>
      <p:sp>
        <p:nvSpPr>
          <p:cNvPr id="147" name="Google Shape;147;p20"/>
          <p:cNvSpPr txBox="1">
            <a:spLocks noGrp="1"/>
          </p:cNvSpPr>
          <p:nvPr>
            <p:ph type="title"/>
          </p:nvPr>
        </p:nvSpPr>
        <p:spPr>
          <a:xfrm>
            <a:off x="642910" y="642918"/>
            <a:ext cx="8715404" cy="571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alibri"/>
              <a:buNone/>
            </a:pPr>
            <a:r>
              <a:rPr lang="ru-RU" b="1" dirty="0">
                <a:solidFill>
                  <a:srgbClr val="C00000"/>
                </a:solidFill>
              </a:rPr>
              <a:t>Самый большой </a:t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«Чак-чак» в мире испекли кулинары Казани!</a:t>
            </a:r>
            <a:endParaRPr b="1" dirty="0">
              <a:solidFill>
                <a:srgbClr val="C00000"/>
              </a:solidFill>
            </a:endParaRPr>
          </a:p>
        </p:txBody>
      </p:sp>
      <p:pic>
        <p:nvPicPr>
          <p:cNvPr id="148" name="Google Shape;148;p20" descr="eeefd1254df7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>
            <a:off x="-2928982" y="3143264"/>
            <a:ext cx="6858001" cy="571473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0"/>
          <p:cNvSpPr txBox="1"/>
          <p:nvPr/>
        </p:nvSpPr>
        <p:spPr>
          <a:xfrm>
            <a:off x="6429388" y="4429132"/>
            <a:ext cx="2286016" cy="3071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720" b="1" i="1" dirty="0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Продукты</a:t>
            </a:r>
            <a:endParaRPr sz="272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720" b="1" dirty="0">
                <a:solidFill>
                  <a:srgbClr val="3F3151"/>
                </a:solidFill>
                <a:latin typeface="Calibri"/>
                <a:ea typeface="Calibri"/>
                <a:cs typeface="Calibri"/>
                <a:sym typeface="Calibri"/>
              </a:rPr>
              <a:t>Яиц – </a:t>
            </a:r>
            <a:r>
              <a:rPr lang="ru-RU" sz="2720" b="1" dirty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3550 </a:t>
            </a:r>
            <a:r>
              <a:rPr lang="ru-RU" sz="2720" b="1" dirty="0" err="1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шт</a:t>
            </a:r>
            <a:r>
              <a:rPr lang="ru-RU" sz="2720" b="1" dirty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ru-RU" sz="2720" b="1" dirty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ru-RU" sz="2720" b="1" dirty="0">
                <a:solidFill>
                  <a:srgbClr val="3F3151"/>
                </a:solidFill>
                <a:latin typeface="Calibri"/>
                <a:ea typeface="Calibri"/>
                <a:cs typeface="Calibri"/>
                <a:sym typeface="Calibri"/>
              </a:rPr>
              <a:t>Муки – </a:t>
            </a:r>
            <a:r>
              <a:rPr lang="ru-RU" sz="2720" b="1" dirty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330 кг</a:t>
            </a:r>
            <a:br>
              <a:rPr lang="ru-RU" sz="2720" b="1" dirty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ru-RU" sz="2720" b="1" dirty="0">
                <a:solidFill>
                  <a:srgbClr val="3F3151"/>
                </a:solidFill>
                <a:latin typeface="Calibri"/>
                <a:ea typeface="Calibri"/>
                <a:cs typeface="Calibri"/>
                <a:sym typeface="Calibri"/>
              </a:rPr>
              <a:t>Соль – </a:t>
            </a:r>
            <a:r>
              <a:rPr lang="ru-RU" sz="2720" b="1" dirty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2 кг</a:t>
            </a:r>
            <a:r>
              <a:rPr lang="ru-RU" sz="272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ru-RU" sz="272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ru-RU" sz="2720" b="1" dirty="0">
                <a:solidFill>
                  <a:srgbClr val="3F3151"/>
                </a:solidFill>
                <a:latin typeface="Calibri"/>
                <a:ea typeface="Calibri"/>
                <a:cs typeface="Calibri"/>
                <a:sym typeface="Calibri"/>
              </a:rPr>
              <a:t>Сахар – </a:t>
            </a:r>
            <a:r>
              <a:rPr lang="ru-RU" sz="2720" b="1" dirty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128 кг</a:t>
            </a:r>
            <a:br>
              <a:rPr lang="ru-RU" sz="2720" b="1" dirty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ru-RU" sz="2720" b="1" dirty="0">
                <a:solidFill>
                  <a:srgbClr val="3F3151"/>
                </a:solidFill>
                <a:latin typeface="Calibri"/>
                <a:ea typeface="Calibri"/>
                <a:cs typeface="Calibri"/>
                <a:sym typeface="Calibri"/>
              </a:rPr>
              <a:t>Мед – </a:t>
            </a:r>
            <a:r>
              <a:rPr lang="ru-RU" sz="2720" b="1" dirty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400 кг</a:t>
            </a:r>
            <a:endParaRPr sz="2720" b="1" dirty="0">
              <a:solidFill>
                <a:srgbClr val="7030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20"/>
          <p:cNvSpPr txBox="1"/>
          <p:nvPr/>
        </p:nvSpPr>
        <p:spPr>
          <a:xfrm>
            <a:off x="857224" y="2000240"/>
            <a:ext cx="8643998" cy="2428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35" b="1" i="0" u="none" strike="noStrike" cap="none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6,3 м </a:t>
            </a:r>
            <a:r>
              <a:rPr lang="ru-RU" sz="2635" b="1">
                <a:solidFill>
                  <a:srgbClr val="3F315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ru-RU" sz="2635" b="1" i="0" u="none" strike="noStrike" cap="none">
                <a:solidFill>
                  <a:srgbClr val="3F3151"/>
                </a:solidFill>
                <a:latin typeface="Calibri"/>
                <a:ea typeface="Calibri"/>
                <a:cs typeface="Calibri"/>
                <a:sym typeface="Calibri"/>
              </a:rPr>
              <a:t>общая длина чак-чака</a:t>
            </a:r>
            <a:r>
              <a:rPr lang="ru-RU" sz="2635" b="1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None/>
            </a:pPr>
            <a:r>
              <a:rPr lang="ru-RU" sz="2635" b="1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43 см </a:t>
            </a:r>
            <a:r>
              <a:rPr lang="ru-RU" sz="2635" b="1">
                <a:solidFill>
                  <a:srgbClr val="3F3151"/>
                </a:solidFill>
                <a:latin typeface="Calibri"/>
                <a:ea typeface="Calibri"/>
                <a:cs typeface="Calibri"/>
                <a:sym typeface="Calibri"/>
              </a:rPr>
              <a:t>- высота центральной пирамиды</a:t>
            </a:r>
            <a:r>
              <a:rPr lang="ru-RU" sz="2720" b="1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None/>
            </a:pPr>
            <a:r>
              <a:rPr lang="ru-RU" sz="2720" b="1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22 см </a:t>
            </a:r>
            <a:r>
              <a:rPr lang="ru-RU" sz="2720" b="1">
                <a:solidFill>
                  <a:srgbClr val="3F3151"/>
                </a:solidFill>
                <a:latin typeface="Calibri"/>
                <a:ea typeface="Calibri"/>
                <a:cs typeface="Calibri"/>
                <a:sym typeface="Calibri"/>
              </a:rPr>
              <a:t>- высота «фундамента»</a:t>
            </a:r>
            <a:endParaRPr sz="2635" b="1">
              <a:solidFill>
                <a:srgbClr val="3F315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527"/>
              </a:spcBef>
              <a:spcAft>
                <a:spcPts val="0"/>
              </a:spcAft>
              <a:buNone/>
            </a:pPr>
            <a:endParaRPr sz="2635" b="1" i="0" u="none" strike="noStrike" cap="none">
              <a:solidFill>
                <a:srgbClr val="3F315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ctr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ts val="2720"/>
              <a:buFont typeface="Arial"/>
              <a:buNone/>
            </a:pPr>
            <a:r>
              <a:rPr lang="ru-RU" sz="272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ru-RU" sz="272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720" b="1" i="0" u="none" strike="noStrike" cap="none">
              <a:solidFill>
                <a:srgbClr val="3F3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1" name="Google Shape;151;p20" descr="ch-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00232" y="4214818"/>
            <a:ext cx="3238523" cy="24288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20" descr="Вот он – самый большой чак-чак в мире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301344" y="2000239"/>
            <a:ext cx="1541045" cy="23555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1"/>
          <p:cNvSpPr txBox="1">
            <a:spLocks noGrp="1"/>
          </p:cNvSpPr>
          <p:nvPr>
            <p:ph type="body" idx="1"/>
          </p:nvPr>
        </p:nvSpPr>
        <p:spPr>
          <a:xfrm>
            <a:off x="457200" y="1600201"/>
            <a:ext cx="8043890" cy="204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60"/>
              <a:buChar char="•"/>
            </a:pPr>
            <a:r>
              <a:rPr lang="ru-RU" sz="2960" dirty="0" err="1"/>
              <a:t>Иң</a:t>
            </a:r>
            <a:r>
              <a:rPr lang="ru-RU" sz="2960" dirty="0"/>
              <a:t> </a:t>
            </a:r>
            <a:r>
              <a:rPr lang="ru-RU" sz="2960" dirty="0" err="1"/>
              <a:t>ҙур</a:t>
            </a:r>
            <a:r>
              <a:rPr lang="ru-RU" sz="2960" dirty="0"/>
              <a:t> «</a:t>
            </a:r>
            <a:r>
              <a:rPr lang="ru-RU" sz="2960" dirty="0" err="1"/>
              <a:t>Сәк-сәк</a:t>
            </a:r>
            <a:r>
              <a:rPr lang="ru-RU" sz="2960" dirty="0"/>
              <a:t>»: </a:t>
            </a:r>
            <a:r>
              <a:rPr lang="ru-RU" sz="2960" dirty="0" err="1"/>
              <a:t>ауырлығы</a:t>
            </a:r>
            <a:r>
              <a:rPr lang="ru-RU" sz="2960" dirty="0"/>
              <a:t> 200 кг. «</a:t>
            </a:r>
            <a:r>
              <a:rPr lang="ru-RU" sz="2960" dirty="0" err="1"/>
              <a:t>Башҡортостан</a:t>
            </a:r>
            <a:r>
              <a:rPr lang="ru-RU" sz="2960" dirty="0"/>
              <a:t>» 2012 </a:t>
            </a:r>
            <a:r>
              <a:rPr lang="ru-RU" sz="2960" dirty="0" err="1"/>
              <a:t>йылда</a:t>
            </a:r>
            <a:r>
              <a:rPr lang="ru-RU" sz="2960" dirty="0"/>
              <a:t> , </a:t>
            </a:r>
            <a:r>
              <a:rPr lang="ru-RU" sz="2960" dirty="0" err="1"/>
              <a:t>ул</a:t>
            </a:r>
            <a:r>
              <a:rPr lang="ru-RU" sz="2960" dirty="0"/>
              <a:t> </a:t>
            </a:r>
            <a:r>
              <a:rPr lang="ru-RU" sz="2960" dirty="0" err="1"/>
              <a:t>барлыҡ</a:t>
            </a:r>
            <a:r>
              <a:rPr lang="ru-RU" sz="2960" dirty="0"/>
              <a:t> </a:t>
            </a:r>
            <a:r>
              <a:rPr lang="ru-RU" sz="2960" dirty="0" err="1"/>
              <a:t>теләүселәрне</a:t>
            </a:r>
            <a:r>
              <a:rPr lang="ru-RU" sz="2960" dirty="0"/>
              <a:t> </a:t>
            </a:r>
            <a:r>
              <a:rPr lang="ru-RU" sz="2960" dirty="0" err="1"/>
              <a:t>һыйланы</a:t>
            </a:r>
            <a:r>
              <a:rPr lang="ru-RU" sz="2960" dirty="0"/>
              <a:t>.</a:t>
            </a:r>
          </a:p>
        </p:txBody>
      </p:sp>
      <p:sp>
        <p:nvSpPr>
          <p:cNvPr id="158" name="Google Shape;158;p21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686800" cy="1571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Calibri"/>
              <a:buNone/>
            </a:pPr>
            <a:r>
              <a:rPr lang="ru-RU" i="1" dirty="0" err="1">
                <a:solidFill>
                  <a:srgbClr val="FF0000"/>
                </a:solidFill>
              </a:rPr>
              <a:t>Иң</a:t>
            </a:r>
            <a:r>
              <a:rPr lang="ru-RU" i="1" dirty="0">
                <a:solidFill>
                  <a:srgbClr val="FF0000"/>
                </a:solidFill>
              </a:rPr>
              <a:t> </a:t>
            </a:r>
            <a:r>
              <a:rPr lang="ru-RU" i="1" dirty="0" err="1">
                <a:solidFill>
                  <a:srgbClr val="FF0000"/>
                </a:solidFill>
              </a:rPr>
              <a:t>ҙур</a:t>
            </a:r>
            <a:r>
              <a:rPr lang="ru-RU" i="1" dirty="0">
                <a:solidFill>
                  <a:srgbClr val="FF0000"/>
                </a:solidFill>
              </a:rPr>
              <a:t> </a:t>
            </a:r>
            <a:r>
              <a:rPr lang="ru-RU" i="1" dirty="0" err="1">
                <a:solidFill>
                  <a:srgbClr val="FF0000"/>
                </a:solidFill>
              </a:rPr>
              <a:t>сәк-сәк</a:t>
            </a:r>
            <a:r>
              <a:rPr lang="ru-RU" i="1" dirty="0">
                <a:solidFill>
                  <a:srgbClr val="FF0000"/>
                </a:solidFill>
              </a:rPr>
              <a:t> </a:t>
            </a:r>
            <a:r>
              <a:rPr lang="ru-RU" i="1" dirty="0" err="1">
                <a:solidFill>
                  <a:srgbClr val="FF0000"/>
                </a:solidFill>
              </a:rPr>
              <a:t>Башкортостанда</a:t>
            </a:r>
            <a:r>
              <a:rPr lang="ru-RU" i="1" dirty="0">
                <a:solidFill>
                  <a:srgbClr val="FF0000"/>
                </a:solidFill>
              </a:rPr>
              <a:t>!</a:t>
            </a:r>
            <a:endParaRPr i="1" dirty="0">
              <a:solidFill>
                <a:srgbClr val="FF0000"/>
              </a:solidFill>
            </a:endParaRPr>
          </a:p>
        </p:txBody>
      </p:sp>
      <p:pic>
        <p:nvPicPr>
          <p:cNvPr id="159" name="Google Shape;159;p21" descr="eeefd1254df7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>
            <a:off x="-2928982" y="3143264"/>
            <a:ext cx="6858001" cy="571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1" descr="Чак-Чак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28662" y="3714752"/>
            <a:ext cx="4143404" cy="2714630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1"/>
          <p:cNvSpPr txBox="1"/>
          <p:nvPr/>
        </p:nvSpPr>
        <p:spPr>
          <a:xfrm>
            <a:off x="5143504" y="3929066"/>
            <a:ext cx="4214810" cy="2643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Гиганттың</a:t>
            </a:r>
            <a:r>
              <a:rPr lang="ru-RU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3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ауырлығы</a:t>
            </a:r>
            <a:r>
              <a:rPr lang="ru-RU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200 </a:t>
            </a:r>
            <a:r>
              <a:rPr lang="ru-RU" sz="3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килограмлыҡ</a:t>
            </a:r>
            <a:r>
              <a:rPr lang="ru-RU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3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килеп</a:t>
            </a:r>
            <a:r>
              <a:rPr lang="ru-RU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3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сыға</a:t>
            </a:r>
            <a:r>
              <a:rPr lang="ru-RU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2,3 метр </a:t>
            </a:r>
            <a:r>
              <a:rPr lang="ru-RU" sz="3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оҙонлоҡта</a:t>
            </a:r>
            <a:r>
              <a:rPr lang="ru-RU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-1,2 м. </a:t>
            </a:r>
            <a:r>
              <a:rPr lang="ru-RU" sz="3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киңлеге</a:t>
            </a:r>
            <a:r>
              <a:rPr lang="ru-RU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fade thruBlk="1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470</Words>
  <Application>Microsoft Office PowerPoint</Application>
  <PresentationFormat>Экран (4:3)</PresentationFormat>
  <Paragraphs>78</Paragraphs>
  <Slides>20</Slides>
  <Notes>20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Corsiva</vt:lpstr>
      <vt:lpstr>Тема Office</vt:lpstr>
      <vt:lpstr>Проект в группе «Пчелка» по теме:  «Чак-Чак» традиционное блюдо башкир. </vt:lpstr>
      <vt:lpstr>Слайд 2</vt:lpstr>
      <vt:lpstr>Слайд 3</vt:lpstr>
      <vt:lpstr>Слайд 4</vt:lpstr>
      <vt:lpstr>Выдвигаемые гипотезы:</vt:lpstr>
      <vt:lpstr>Слайд 6</vt:lpstr>
      <vt:lpstr>Вопрос: Какие блюда башкирской национальной  кухни вы знаете? </vt:lpstr>
      <vt:lpstr>Самый большой  «Чак-чак» в мире испекли кулинары Казани!</vt:lpstr>
      <vt:lpstr>Иң ҙур сәк-сәк Башкортостанда!</vt:lpstr>
      <vt:lpstr>Чак-чак - восточная сладость</vt:lpstr>
      <vt:lpstr>Вот как мы будем делать «Чак-Чак», даже очень легко</vt:lpstr>
      <vt:lpstr>Слайд 12</vt:lpstr>
      <vt:lpstr>2.Начинаем его раскатывать толщиной 2 – 3 мм,  тесто послушное, мягкое.  </vt:lpstr>
      <vt:lpstr>3.Режем его на полоски шириной 2 см. 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Чак-Чак традиционное блюдо башкир</dc:title>
  <dc:creator>Пользователь</dc:creator>
  <cp:lastModifiedBy>1</cp:lastModifiedBy>
  <cp:revision>8</cp:revision>
  <dcterms:modified xsi:type="dcterms:W3CDTF">2025-01-14T10:35:49Z</dcterms:modified>
</cp:coreProperties>
</file>